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 id="2147484028" r:id="rId2"/>
  </p:sldMasterIdLst>
  <p:sldIdLst>
    <p:sldId id="266" r:id="rId3"/>
    <p:sldId id="257" r:id="rId4"/>
    <p:sldId id="262" r:id="rId5"/>
    <p:sldId id="263" r:id="rId6"/>
    <p:sldId id="256" r:id="rId7"/>
    <p:sldId id="261" r:id="rId8"/>
    <p:sldId id="258" r:id="rId9"/>
    <p:sldId id="259"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2C98F967-2390-4BAC-B29E-50EF4D2A742A}" type="datetimeFigureOut">
              <a:rPr lang="ro-RO" smtClean="0"/>
              <a:t>22.06.2024</a:t>
            </a:fld>
            <a:endParaRPr lang="ro-RO"/>
          </a:p>
        </p:txBody>
      </p:sp>
      <p:sp>
        <p:nvSpPr>
          <p:cNvPr id="5" name="Footer Placeholder 4"/>
          <p:cNvSpPr>
            <a:spLocks noGrp="1"/>
          </p:cNvSpPr>
          <p:nvPr>
            <p:ph type="ftr" sz="quarter" idx="11"/>
          </p:nvPr>
        </p:nvSpPr>
        <p:spPr>
          <a:xfrm>
            <a:off x="2493105" y="329307"/>
            <a:ext cx="4897310" cy="309201"/>
          </a:xfrm>
        </p:spPr>
        <p:txBody>
          <a:bodyPr/>
          <a:lstStyle/>
          <a:p>
            <a:endParaRPr lang="ro-RO"/>
          </a:p>
        </p:txBody>
      </p:sp>
      <p:sp>
        <p:nvSpPr>
          <p:cNvPr id="6" name="Slide Number Placeholder 5"/>
          <p:cNvSpPr>
            <a:spLocks noGrp="1"/>
          </p:cNvSpPr>
          <p:nvPr>
            <p:ph type="sldNum" sz="quarter" idx="12"/>
          </p:nvPr>
        </p:nvSpPr>
        <p:spPr>
          <a:xfrm>
            <a:off x="1437664" y="798973"/>
            <a:ext cx="811019" cy="503578"/>
          </a:xfrm>
        </p:spPr>
        <p:txBody>
          <a:bodyPr/>
          <a:lstStyle/>
          <a:p>
            <a:fld id="{B8937AE4-A935-47A7-8C33-E73DF666016F}" type="slidenum">
              <a:rPr lang="ro-RO" smtClean="0"/>
              <a:t>‹#›</a:t>
            </a:fld>
            <a:endParaRPr lang="ro-RO"/>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500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C98F967-2390-4BAC-B29E-50EF4D2A742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8937AE4-A935-47A7-8C33-E73DF666016F}" type="slidenum">
              <a:rPr lang="ro-RO" smtClean="0"/>
              <a:t>‹#›</a:t>
            </a:fld>
            <a:endParaRPr lang="ro-RO"/>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280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C98F967-2390-4BAC-B29E-50EF4D2A742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8937AE4-A935-47A7-8C33-E73DF666016F}" type="slidenum">
              <a:rPr lang="ro-RO" smtClean="0"/>
              <a:t>‹#›</a:t>
            </a:fld>
            <a:endParaRPr lang="ro-RO"/>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600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117987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2662544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361008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ABFFFE38-38BC-410C-AEE7-8A4BDF2A47AA}" type="datetimeFigureOut">
              <a:rPr lang="ro-RO" smtClean="0"/>
              <a:t>22.06.2024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3366409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ABFFFE38-38BC-410C-AEE7-8A4BDF2A47AA}" type="datetimeFigureOut">
              <a:rPr lang="ro-RO" smtClean="0"/>
              <a:t>22.06.2024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1106965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7" name="Date Placeholder 2"/>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3"/>
          <p:cNvSpPr>
            <a:spLocks noGrp="1"/>
          </p:cNvSpPr>
          <p:nvPr>
            <p:ph type="ftr" sz="quarter" idx="11"/>
          </p:nvPr>
        </p:nvSpPr>
        <p:spPr/>
        <p:txBody>
          <a:bodyPr/>
          <a:lstStyle/>
          <a:p>
            <a:endParaRPr lang="ro-RO"/>
          </a:p>
        </p:txBody>
      </p:sp>
      <p:sp>
        <p:nvSpPr>
          <p:cNvPr id="6" name="Slide Number Placeholder 4"/>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1414211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2"/>
          <p:cNvSpPr>
            <a:spLocks noGrp="1"/>
          </p:cNvSpPr>
          <p:nvPr>
            <p:ph type="ftr" sz="quarter" idx="11"/>
          </p:nvPr>
        </p:nvSpPr>
        <p:spPr/>
        <p:txBody>
          <a:bodyPr/>
          <a:lstStyle/>
          <a:p>
            <a:endParaRPr lang="ro-RO"/>
          </a:p>
        </p:txBody>
      </p:sp>
      <p:sp>
        <p:nvSpPr>
          <p:cNvPr id="6" name="Slide Number Placeholder 3"/>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3975435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7" name="Date Placeholder 4"/>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5"/>
          <p:cNvSpPr>
            <a:spLocks noGrp="1"/>
          </p:cNvSpPr>
          <p:nvPr>
            <p:ph type="ftr" sz="quarter" idx="11"/>
          </p:nvPr>
        </p:nvSpPr>
        <p:spPr/>
        <p:txBody>
          <a:bodyPr/>
          <a:lstStyle/>
          <a:p>
            <a:endParaRPr lang="ro-RO"/>
          </a:p>
        </p:txBody>
      </p:sp>
      <p:sp>
        <p:nvSpPr>
          <p:cNvPr id="6" name="Slide Number Placeholder 6"/>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105450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C98F967-2390-4BAC-B29E-50EF4D2A742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8937AE4-A935-47A7-8C33-E73DF666016F}" type="slidenum">
              <a:rPr lang="ro-RO" smtClean="0"/>
              <a:t>‹#›</a:t>
            </a:fld>
            <a:endParaRPr lang="ro-RO"/>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2316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BFFFE38-38BC-410C-AEE7-8A4BDF2A47AA}" type="datetimeFigureOut">
              <a:rPr lang="ro-RO" smtClean="0"/>
              <a:t>22.06.2024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2702600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BFFFE38-38BC-410C-AEE7-8A4BDF2A47AA}" type="datetimeFigureOut">
              <a:rPr lang="ro-RO" smtClean="0"/>
              <a:t>22.06.2024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924604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o-RO"/>
              <a:t>Faceți clic pentru a edita stilul de titlu coordonator</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2751837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o-RO"/>
              <a:t>Faceți clic pentru a edita stilul de titlu coordonator</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o-RO"/>
              <a:t>Faceţi clic pentru a edita Master stiluri text</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9579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352809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186155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254954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nchorCtr="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3972298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ABFFFE38-38BC-410C-AEE7-8A4BDF2A47A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0FACDF9-B110-48C0-9C0A-F826FB21297B}" type="slidenum">
              <a:rPr lang="ro-RO" smtClean="0"/>
              <a:t>‹#›</a:t>
            </a:fld>
            <a:endParaRPr lang="ro-RO"/>
          </a:p>
        </p:txBody>
      </p:sp>
    </p:spTree>
    <p:extLst>
      <p:ext uri="{BB962C8B-B14F-4D97-AF65-F5344CB8AC3E}">
        <p14:creationId xmlns:p14="http://schemas.microsoft.com/office/powerpoint/2010/main" val="281931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2C98F967-2390-4BAC-B29E-50EF4D2A742A}" type="datetimeFigureOut">
              <a:rPr lang="ro-RO" smtClean="0"/>
              <a:t>22.06.2024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8937AE4-A935-47A7-8C33-E73DF666016F}" type="slidenum">
              <a:rPr lang="ro-RO" smtClean="0"/>
              <a:t>‹#›</a:t>
            </a:fld>
            <a:endParaRPr lang="ro-RO"/>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294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2C98F967-2390-4BAC-B29E-50EF4D2A742A}" type="datetimeFigureOut">
              <a:rPr lang="ro-RO" smtClean="0"/>
              <a:t>22.06.2024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8937AE4-A935-47A7-8C33-E73DF666016F}" type="slidenum">
              <a:rPr lang="ro-RO" smtClean="0"/>
              <a:t>‹#›</a:t>
            </a:fld>
            <a:endParaRPr lang="ro-RO"/>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231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534695" y="2824269"/>
            <a:ext cx="4608576" cy="264445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454792" y="2821491"/>
            <a:ext cx="4608576" cy="263737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2C98F967-2390-4BAC-B29E-50EF4D2A742A}" type="datetimeFigureOut">
              <a:rPr lang="ro-RO" smtClean="0"/>
              <a:t>22.06.2024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8937AE4-A935-47A7-8C33-E73DF666016F}" type="slidenum">
              <a:rPr lang="ro-RO" smtClean="0"/>
              <a:t>‹#›</a:t>
            </a:fld>
            <a:endParaRPr lang="ro-RO"/>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577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2C98F967-2390-4BAC-B29E-50EF4D2A742A}" type="datetimeFigureOut">
              <a:rPr lang="ro-RO" smtClean="0"/>
              <a:t>22.06.2024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8937AE4-A935-47A7-8C33-E73DF666016F}" type="slidenum">
              <a:rPr lang="ro-RO" smtClean="0"/>
              <a:t>‹#›</a:t>
            </a:fld>
            <a:endParaRPr lang="ro-RO"/>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700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8F967-2390-4BAC-B29E-50EF4D2A742A}" type="datetimeFigureOut">
              <a:rPr lang="ro-RO" smtClean="0"/>
              <a:t>22.06.2024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8937AE4-A935-47A7-8C33-E73DF666016F}" type="slidenum">
              <a:rPr lang="ro-RO" smtClean="0"/>
              <a:t>‹#›</a:t>
            </a:fld>
            <a:endParaRPr lang="ro-RO"/>
          </a:p>
        </p:txBody>
      </p:sp>
    </p:spTree>
    <p:extLst>
      <p:ext uri="{BB962C8B-B14F-4D97-AF65-F5344CB8AC3E}">
        <p14:creationId xmlns:p14="http://schemas.microsoft.com/office/powerpoint/2010/main" val="307511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ro-RO"/>
              <a:t>Faceți clic pentru a edita stilul de titlu coordonator</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2C98F967-2390-4BAC-B29E-50EF4D2A742A}" type="datetimeFigureOut">
              <a:rPr lang="ro-RO" smtClean="0"/>
              <a:t>22.06.2024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8937AE4-A935-47A7-8C33-E73DF666016F}" type="slidenum">
              <a:rPr lang="ro-RO" smtClean="0"/>
              <a:t>‹#›</a:t>
            </a:fld>
            <a:endParaRPr lang="ro-RO"/>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772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C98F967-2390-4BAC-B29E-50EF4D2A742A}" type="datetimeFigureOut">
              <a:rPr lang="ro-RO" smtClean="0"/>
              <a:t>22.06.2024</a:t>
            </a:fld>
            <a:endParaRPr lang="ro-RO"/>
          </a:p>
        </p:txBody>
      </p:sp>
      <p:sp>
        <p:nvSpPr>
          <p:cNvPr id="6" name="Footer Placeholder 5"/>
          <p:cNvSpPr>
            <a:spLocks noGrp="1"/>
          </p:cNvSpPr>
          <p:nvPr>
            <p:ph type="ftr" sz="quarter" idx="11"/>
          </p:nvPr>
        </p:nvSpPr>
        <p:spPr>
          <a:xfrm>
            <a:off x="1534910" y="318640"/>
            <a:ext cx="5453475" cy="320931"/>
          </a:xfrm>
        </p:spPr>
        <p:txBody>
          <a:bodyPr/>
          <a:lstStyle/>
          <a:p>
            <a:endParaRPr lang="ro-RO"/>
          </a:p>
        </p:txBody>
      </p:sp>
      <p:sp>
        <p:nvSpPr>
          <p:cNvPr id="7" name="Slide Number Placeholder 6"/>
          <p:cNvSpPr>
            <a:spLocks noGrp="1"/>
          </p:cNvSpPr>
          <p:nvPr>
            <p:ph type="sldNum" sz="quarter" idx="12"/>
          </p:nvPr>
        </p:nvSpPr>
        <p:spPr/>
        <p:txBody>
          <a:bodyPr/>
          <a:lstStyle/>
          <a:p>
            <a:fld id="{B8937AE4-A935-47A7-8C33-E73DF666016F}" type="slidenum">
              <a:rPr lang="ro-RO" smtClean="0"/>
              <a:t>‹#›</a:t>
            </a:fld>
            <a:endParaRPr lang="ro-RO"/>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834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C98F967-2390-4BAC-B29E-50EF4D2A742A}" type="datetimeFigureOut">
              <a:rPr lang="ro-RO" smtClean="0"/>
              <a:t>22.06.2024</a:t>
            </a:fld>
            <a:endParaRPr lang="ro-RO"/>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8937AE4-A935-47A7-8C33-E73DF666016F}" type="slidenum">
              <a:rPr lang="ro-RO" smtClean="0"/>
              <a:t>‹#›</a:t>
            </a:fld>
            <a:endParaRPr lang="ro-RO"/>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33282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BFFFE38-38BC-410C-AEE7-8A4BDF2A47AA}" type="datetimeFigureOut">
              <a:rPr lang="ro-RO" smtClean="0"/>
              <a:t>22.06.2024</a:t>
            </a:fld>
            <a:endParaRPr lang="ro-R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o-RO"/>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FACDF9-B110-48C0-9C0A-F826FB21297B}" type="slidenum">
              <a:rPr lang="ro-RO" smtClean="0"/>
              <a:t>‹#›</a:t>
            </a:fld>
            <a:endParaRPr lang="ro-RO"/>
          </a:p>
        </p:txBody>
      </p:sp>
    </p:spTree>
    <p:extLst>
      <p:ext uri="{BB962C8B-B14F-4D97-AF65-F5344CB8AC3E}">
        <p14:creationId xmlns:p14="http://schemas.microsoft.com/office/powerpoint/2010/main" val="3581390637"/>
      </p:ext>
    </p:extLst>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1" name="Imagine 10">
            <a:extLst>
              <a:ext uri="{FF2B5EF4-FFF2-40B4-BE49-F238E27FC236}">
                <a16:creationId xmlns:a16="http://schemas.microsoft.com/office/drawing/2014/main" id="{4E54EF5A-97C5-C1C8-15DD-92F56E1B2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0" y="0"/>
            <a:ext cx="5278834" cy="6858000"/>
          </a:xfrm>
          <a:prstGeom prst="rect">
            <a:avLst/>
          </a:prstGeom>
        </p:spPr>
      </p:pic>
      <p:sp>
        <p:nvSpPr>
          <p:cNvPr id="2" name="Oval 1">
            <a:extLst>
              <a:ext uri="{FF2B5EF4-FFF2-40B4-BE49-F238E27FC236}">
                <a16:creationId xmlns:a16="http://schemas.microsoft.com/office/drawing/2014/main" id="{172EFAE5-3B10-1579-3B89-171220F756A1}"/>
              </a:ext>
            </a:extLst>
          </p:cNvPr>
          <p:cNvSpPr/>
          <p:nvPr/>
        </p:nvSpPr>
        <p:spPr>
          <a:xfrm>
            <a:off x="334297" y="5122606"/>
            <a:ext cx="2723535" cy="14355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t>Prof. Rotaru Elena-Ramona</a:t>
            </a:r>
          </a:p>
        </p:txBody>
      </p:sp>
      <p:sp>
        <p:nvSpPr>
          <p:cNvPr id="4" name="Schemă logică: bandă perforată 3">
            <a:extLst>
              <a:ext uri="{FF2B5EF4-FFF2-40B4-BE49-F238E27FC236}">
                <a16:creationId xmlns:a16="http://schemas.microsoft.com/office/drawing/2014/main" id="{802D9992-DAE3-00B4-6C28-B313ADE33D7F}"/>
              </a:ext>
            </a:extLst>
          </p:cNvPr>
          <p:cNvSpPr/>
          <p:nvPr/>
        </p:nvSpPr>
        <p:spPr>
          <a:xfrm>
            <a:off x="8580834" y="1226574"/>
            <a:ext cx="3435824" cy="2202426"/>
          </a:xfrm>
          <a:prstGeom prst="flowChartPunchedTap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FR" b="1" dirty="0">
                <a:ln w="0"/>
                <a:solidFill>
                  <a:schemeClr val="accent1"/>
                </a:solidFill>
                <a:effectLst>
                  <a:outerShdw blurRad="38100" dist="25400" dir="5400000" algn="ctr" rotWithShape="0">
                    <a:srgbClr val="6E747A">
                      <a:alpha val="43000"/>
                    </a:srgbClr>
                  </a:outerShdw>
                </a:effectLst>
              </a:rPr>
              <a:t>La journée internationale pour un Internet plus sûr</a:t>
            </a:r>
            <a:endParaRPr lang="ro-RO" b="1" dirty="0">
              <a:ln w="0"/>
              <a:solidFill>
                <a:schemeClr val="accent1"/>
              </a:solidFill>
              <a:effectLst>
                <a:outerShdw blurRad="38100" dist="25400" dir="5400000" algn="ctr" rotWithShape="0">
                  <a:srgbClr val="6E747A">
                    <a:alpha val="43000"/>
                  </a:srgbClr>
                </a:outerShdw>
              </a:effectLst>
            </a:endParaRPr>
          </a:p>
          <a:p>
            <a:pPr algn="ctr"/>
            <a:r>
              <a:rPr lang="ro-RO" b="1" dirty="0">
                <a:ln w="0"/>
                <a:solidFill>
                  <a:schemeClr val="accent1"/>
                </a:solidFill>
                <a:effectLst>
                  <a:outerShdw blurRad="38100" dist="25400" dir="5400000" algn="ctr" rotWithShape="0">
                    <a:srgbClr val="6E747A">
                      <a:alpha val="43000"/>
                    </a:srgbClr>
                  </a:outerShdw>
                </a:effectLst>
              </a:rPr>
              <a:t>6 </a:t>
            </a:r>
            <a:r>
              <a:rPr lang="ro-RO" b="1" dirty="0" err="1">
                <a:ln w="0"/>
                <a:solidFill>
                  <a:schemeClr val="accent1"/>
                </a:solidFill>
                <a:effectLst>
                  <a:outerShdw blurRad="38100" dist="25400" dir="5400000" algn="ctr" rotWithShape="0">
                    <a:srgbClr val="6E747A">
                      <a:alpha val="43000"/>
                    </a:srgbClr>
                  </a:outerShdw>
                </a:effectLst>
              </a:rPr>
              <a:t>Février</a:t>
            </a:r>
            <a:r>
              <a:rPr lang="ro-RO" b="1" dirty="0">
                <a:ln w="0"/>
                <a:solidFill>
                  <a:schemeClr val="accent1"/>
                </a:solidFill>
                <a:effectLst>
                  <a:outerShdw blurRad="38100" dist="25400" dir="5400000" algn="ctr" rotWithShape="0">
                    <a:srgbClr val="6E747A">
                      <a:alpha val="43000"/>
                    </a:srgbClr>
                  </a:outerShdw>
                </a:effectLst>
              </a:rPr>
              <a:t>  2024</a:t>
            </a:r>
            <a:endParaRPr lang="fr-FR" dirty="0"/>
          </a:p>
        </p:txBody>
      </p:sp>
    </p:spTree>
    <p:extLst>
      <p:ext uri="{BB962C8B-B14F-4D97-AF65-F5344CB8AC3E}">
        <p14:creationId xmlns:p14="http://schemas.microsoft.com/office/powerpoint/2010/main" val="420620735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9">
            <a:extLst>
              <a:ext uri="{FF2B5EF4-FFF2-40B4-BE49-F238E27FC236}">
                <a16:creationId xmlns:a16="http://schemas.microsoft.com/office/drawing/2014/main" id="{B8B5FEDD-07B9-3F4F-3A27-CEE443342E7B}"/>
              </a:ext>
            </a:extLst>
          </p:cNvPr>
          <p:cNvSpPr/>
          <p:nvPr/>
        </p:nvSpPr>
        <p:spPr>
          <a:xfrm>
            <a:off x="5808954" y="403123"/>
            <a:ext cx="5789060" cy="1219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t>https://docs.google.com/forms/d/1C8DkHPS5oWS0vvM3igF4SuFH2cW8mc_lajNjR0Y8El8/edit?chromeless=1#responses</a:t>
            </a:r>
            <a:endParaRPr lang="ro-RO" dirty="0"/>
          </a:p>
        </p:txBody>
      </p:sp>
      <p:pic>
        <p:nvPicPr>
          <p:cNvPr id="3" name="Imagine 2">
            <a:extLst>
              <a:ext uri="{FF2B5EF4-FFF2-40B4-BE49-F238E27FC236}">
                <a16:creationId xmlns:a16="http://schemas.microsoft.com/office/drawing/2014/main" id="{DC790F0D-5DD7-51B4-7320-539707E05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53" y="580103"/>
            <a:ext cx="5437900" cy="4857136"/>
          </a:xfrm>
          <a:prstGeom prst="rect">
            <a:avLst/>
          </a:prstGeom>
        </p:spPr>
      </p:pic>
      <p:pic>
        <p:nvPicPr>
          <p:cNvPr id="6" name="Imagine 5">
            <a:extLst>
              <a:ext uri="{FF2B5EF4-FFF2-40B4-BE49-F238E27FC236}">
                <a16:creationId xmlns:a16="http://schemas.microsoft.com/office/drawing/2014/main" id="{96C17375-7686-EC03-97FF-C5CF68224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553" y="1887792"/>
            <a:ext cx="5291318" cy="3923073"/>
          </a:xfrm>
          <a:prstGeom prst="rect">
            <a:avLst/>
          </a:prstGeom>
        </p:spPr>
      </p:pic>
    </p:spTree>
    <p:extLst>
      <p:ext uri="{BB962C8B-B14F-4D97-AF65-F5344CB8AC3E}">
        <p14:creationId xmlns:p14="http://schemas.microsoft.com/office/powerpoint/2010/main" val="207531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ață zâmbitoare 3">
            <a:extLst>
              <a:ext uri="{FF2B5EF4-FFF2-40B4-BE49-F238E27FC236}">
                <a16:creationId xmlns:a16="http://schemas.microsoft.com/office/drawing/2014/main" id="{3B1F04F9-ACA0-B3D9-7205-47A51D0C29BF}"/>
              </a:ext>
            </a:extLst>
          </p:cNvPr>
          <p:cNvSpPr/>
          <p:nvPr/>
        </p:nvSpPr>
        <p:spPr>
          <a:xfrm>
            <a:off x="707922" y="98323"/>
            <a:ext cx="1779639" cy="1582993"/>
          </a:xfrm>
          <a:prstGeom prst="smileyFace">
            <a:avLst/>
          </a:prstGeom>
          <a:solidFill>
            <a:srgbClr val="FFFF00"/>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o-RO" dirty="0"/>
          </a:p>
        </p:txBody>
      </p:sp>
      <p:sp>
        <p:nvSpPr>
          <p:cNvPr id="5" name="Dreptunghi: colț îndoit 4">
            <a:extLst>
              <a:ext uri="{FF2B5EF4-FFF2-40B4-BE49-F238E27FC236}">
                <a16:creationId xmlns:a16="http://schemas.microsoft.com/office/drawing/2014/main" id="{B6735779-6EE8-5553-70DA-DA2A05F61B25}"/>
              </a:ext>
            </a:extLst>
          </p:cNvPr>
          <p:cNvSpPr/>
          <p:nvPr/>
        </p:nvSpPr>
        <p:spPr>
          <a:xfrm>
            <a:off x="3097161" y="280218"/>
            <a:ext cx="6282814" cy="1219201"/>
          </a:xfrm>
          <a:prstGeom prst="foldedCorner">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La journée internationale pour un Internet plus sûr. </a:t>
            </a:r>
            <a:endParaRPr lang="ro-RO" sz="2800" b="1" dirty="0">
              <a:solidFill>
                <a:srgbClr val="FF0000"/>
              </a:solidFill>
            </a:endParaRPr>
          </a:p>
        </p:txBody>
      </p:sp>
      <p:sp>
        <p:nvSpPr>
          <p:cNvPr id="2" name="Schemă logică: memorare internă 1">
            <a:extLst>
              <a:ext uri="{FF2B5EF4-FFF2-40B4-BE49-F238E27FC236}">
                <a16:creationId xmlns:a16="http://schemas.microsoft.com/office/drawing/2014/main" id="{6F929132-DACC-FD92-6B14-E554F5DC84E7}"/>
              </a:ext>
            </a:extLst>
          </p:cNvPr>
          <p:cNvSpPr/>
          <p:nvPr/>
        </p:nvSpPr>
        <p:spPr>
          <a:xfrm>
            <a:off x="904568" y="1907459"/>
            <a:ext cx="10294374" cy="4513006"/>
          </a:xfrm>
          <a:prstGeom prst="flowChartInternal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ro-RO" b="1" dirty="0">
                <a:solidFill>
                  <a:schemeClr val="tx1"/>
                </a:solidFill>
              </a:rPr>
              <a:t>		</a:t>
            </a:r>
            <a:r>
              <a:rPr lang="en-US" b="1" dirty="0">
                <a:solidFill>
                  <a:schemeClr val="tx1"/>
                </a:solidFill>
              </a:rPr>
              <a:t>On the occasion of the International Day of Safety in the Online Environment, I did a team activity with the students involved in the eTwinning Coding with Scratch Project. Each team received a worksheet that they filled in with basic rules that give them safety in the online environment In the online environment, it is good to  DO / NOT DO on the internet, then an exercise to complete some phrases that refer to behaviors appropriate in the online environment. </a:t>
            </a:r>
            <a:endParaRPr lang="ro-RO" b="1" dirty="0">
              <a:solidFill>
                <a:schemeClr val="tx1"/>
              </a:solidFill>
            </a:endParaRPr>
          </a:p>
          <a:p>
            <a:pPr algn="just"/>
            <a:r>
              <a:rPr lang="ro-RO" b="1" dirty="0">
                <a:solidFill>
                  <a:schemeClr val="tx1"/>
                </a:solidFill>
              </a:rPr>
              <a:t>	</a:t>
            </a:r>
            <a:r>
              <a:rPr lang="en-US" b="1" dirty="0">
                <a:solidFill>
                  <a:schemeClr val="tx1"/>
                </a:solidFill>
              </a:rPr>
              <a:t>The purpose of the activity was to develop a civic and responsible behavior in the online environment. </a:t>
            </a:r>
            <a:endParaRPr lang="ro-RO" b="1" dirty="0">
              <a:solidFill>
                <a:schemeClr val="tx1"/>
              </a:solidFill>
            </a:endParaRPr>
          </a:p>
          <a:p>
            <a:pPr algn="just"/>
            <a:r>
              <a:rPr lang="ro-RO" b="1" dirty="0">
                <a:solidFill>
                  <a:schemeClr val="tx1"/>
                </a:solidFill>
              </a:rPr>
              <a:t>	</a:t>
            </a:r>
            <a:r>
              <a:rPr lang="en-US" b="1" dirty="0">
                <a:solidFill>
                  <a:schemeClr val="tx1"/>
                </a:solidFill>
              </a:rPr>
              <a:t>As final products, the students created a questionnaire in French that they applied at the class level and messages in French to draw the attention of their colleagues regarding safety in the online environment, they wrote messages and tips for safe behavior on the Internet</a:t>
            </a:r>
            <a:r>
              <a:rPr lang="ro-RO" b="1" dirty="0">
                <a:solidFill>
                  <a:schemeClr val="tx1"/>
                </a:solidFill>
              </a:rPr>
              <a:t>.</a:t>
            </a:r>
            <a:endParaRPr lang="en-US" dirty="0"/>
          </a:p>
        </p:txBody>
      </p:sp>
    </p:spTree>
    <p:extLst>
      <p:ext uri="{BB962C8B-B14F-4D97-AF65-F5344CB8AC3E}">
        <p14:creationId xmlns:p14="http://schemas.microsoft.com/office/powerpoint/2010/main" val="407725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ață zâmbitoare 3">
            <a:extLst>
              <a:ext uri="{FF2B5EF4-FFF2-40B4-BE49-F238E27FC236}">
                <a16:creationId xmlns:a16="http://schemas.microsoft.com/office/drawing/2014/main" id="{3B1F04F9-ACA0-B3D9-7205-47A51D0C29BF}"/>
              </a:ext>
            </a:extLst>
          </p:cNvPr>
          <p:cNvSpPr/>
          <p:nvPr/>
        </p:nvSpPr>
        <p:spPr>
          <a:xfrm>
            <a:off x="904567" y="589936"/>
            <a:ext cx="1779639" cy="1582993"/>
          </a:xfrm>
          <a:prstGeom prst="smileyFace">
            <a:avLst/>
          </a:prstGeom>
          <a:solidFill>
            <a:srgbClr val="FFFF00"/>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o-RO" dirty="0"/>
          </a:p>
        </p:txBody>
      </p:sp>
      <p:sp>
        <p:nvSpPr>
          <p:cNvPr id="5" name="Dreptunghi: colț îndoit 4">
            <a:extLst>
              <a:ext uri="{FF2B5EF4-FFF2-40B4-BE49-F238E27FC236}">
                <a16:creationId xmlns:a16="http://schemas.microsoft.com/office/drawing/2014/main" id="{B6735779-6EE8-5553-70DA-DA2A05F61B25}"/>
              </a:ext>
            </a:extLst>
          </p:cNvPr>
          <p:cNvSpPr/>
          <p:nvPr/>
        </p:nvSpPr>
        <p:spPr>
          <a:xfrm>
            <a:off x="3097161" y="589937"/>
            <a:ext cx="6282814" cy="1219201"/>
          </a:xfrm>
          <a:prstGeom prst="foldedCorner">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La journée internationale pour un Internet plus sûr. </a:t>
            </a:r>
            <a:endParaRPr lang="ro-RO" sz="2800" b="1" dirty="0">
              <a:solidFill>
                <a:srgbClr val="FF0000"/>
              </a:solidFill>
            </a:endParaRPr>
          </a:p>
        </p:txBody>
      </p:sp>
      <p:sp>
        <p:nvSpPr>
          <p:cNvPr id="3" name="Dreptunghi 2">
            <a:extLst>
              <a:ext uri="{FF2B5EF4-FFF2-40B4-BE49-F238E27FC236}">
                <a16:creationId xmlns:a16="http://schemas.microsoft.com/office/drawing/2014/main" id="{21E217B0-F399-AC31-945E-EA9D588239F6}"/>
              </a:ext>
            </a:extLst>
          </p:cNvPr>
          <p:cNvSpPr/>
          <p:nvPr/>
        </p:nvSpPr>
        <p:spPr>
          <a:xfrm>
            <a:off x="2605548" y="2084437"/>
            <a:ext cx="6567949" cy="934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 the online environment, it is good to </a:t>
            </a:r>
            <a:endParaRPr lang="ro-RO" sz="2000" b="1" dirty="0">
              <a:solidFill>
                <a:schemeClr val="tx1"/>
              </a:solidFill>
            </a:endParaRPr>
          </a:p>
          <a:p>
            <a:pPr algn="ctr"/>
            <a:r>
              <a:rPr lang="en-US" sz="2000" b="1" dirty="0">
                <a:solidFill>
                  <a:schemeClr val="tx1"/>
                </a:solidFill>
              </a:rPr>
              <a:t>DO THIS / NOT TO DO THIS </a:t>
            </a:r>
          </a:p>
        </p:txBody>
      </p:sp>
      <p:sp>
        <p:nvSpPr>
          <p:cNvPr id="6" name="Sul: vertical 5">
            <a:extLst>
              <a:ext uri="{FF2B5EF4-FFF2-40B4-BE49-F238E27FC236}">
                <a16:creationId xmlns:a16="http://schemas.microsoft.com/office/drawing/2014/main" id="{A6525C03-5DB0-C789-8C48-F58793B750F7}"/>
              </a:ext>
            </a:extLst>
          </p:cNvPr>
          <p:cNvSpPr/>
          <p:nvPr/>
        </p:nvSpPr>
        <p:spPr>
          <a:xfrm>
            <a:off x="727587" y="3293802"/>
            <a:ext cx="4493342" cy="3293806"/>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p>
          <a:p>
            <a:pPr algn="ctr"/>
            <a:r>
              <a:rPr lang="ro-RO" b="1" dirty="0">
                <a:solidFill>
                  <a:srgbClr val="FF0000"/>
                </a:solidFill>
              </a:rPr>
              <a:t>DO THIS</a:t>
            </a:r>
          </a:p>
          <a:p>
            <a:pPr algn="ctr"/>
            <a:endParaRPr lang="ro-RO" dirty="0"/>
          </a:p>
          <a:p>
            <a:pPr algn="ctr"/>
            <a:endParaRPr lang="ro-RO" dirty="0"/>
          </a:p>
          <a:p>
            <a:pPr algn="ctr"/>
            <a:endParaRPr lang="ro-RO" dirty="0"/>
          </a:p>
          <a:p>
            <a:pPr algn="ctr"/>
            <a:endParaRPr lang="ro-RO" dirty="0"/>
          </a:p>
          <a:p>
            <a:pPr algn="ctr"/>
            <a:endParaRPr lang="ro-RO" dirty="0"/>
          </a:p>
          <a:p>
            <a:pPr algn="ctr"/>
            <a:endParaRPr lang="ro-RO" dirty="0"/>
          </a:p>
          <a:p>
            <a:pPr algn="ctr"/>
            <a:endParaRPr lang="ro-RO" dirty="0"/>
          </a:p>
          <a:p>
            <a:pPr algn="ctr"/>
            <a:endParaRPr lang="ro-RO" dirty="0"/>
          </a:p>
          <a:p>
            <a:pPr algn="ctr"/>
            <a:r>
              <a:rPr lang="ro-RO" dirty="0"/>
              <a:t> </a:t>
            </a:r>
          </a:p>
        </p:txBody>
      </p:sp>
      <p:sp>
        <p:nvSpPr>
          <p:cNvPr id="7" name="Sul: vertical 6">
            <a:extLst>
              <a:ext uri="{FF2B5EF4-FFF2-40B4-BE49-F238E27FC236}">
                <a16:creationId xmlns:a16="http://schemas.microsoft.com/office/drawing/2014/main" id="{DDDCAC0B-208C-3770-07A0-928EBB3DE66D}"/>
              </a:ext>
            </a:extLst>
          </p:cNvPr>
          <p:cNvSpPr/>
          <p:nvPr/>
        </p:nvSpPr>
        <p:spPr>
          <a:xfrm>
            <a:off x="6096000" y="3293802"/>
            <a:ext cx="4336026" cy="3401964"/>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p>
          <a:p>
            <a:pPr algn="ctr"/>
            <a:r>
              <a:rPr lang="ro-RO" b="1" dirty="0">
                <a:solidFill>
                  <a:srgbClr val="FF0000"/>
                </a:solidFill>
              </a:rPr>
              <a:t>DON’T DO THIS </a:t>
            </a:r>
          </a:p>
          <a:p>
            <a:pPr algn="ctr"/>
            <a:endParaRPr lang="ro-RO" dirty="0"/>
          </a:p>
          <a:p>
            <a:pPr algn="ctr"/>
            <a:endParaRPr lang="ro-RO" dirty="0"/>
          </a:p>
          <a:p>
            <a:pPr algn="ctr"/>
            <a:endParaRPr lang="ro-RO" dirty="0"/>
          </a:p>
          <a:p>
            <a:pPr algn="ctr"/>
            <a:endParaRPr lang="ro-RO" dirty="0"/>
          </a:p>
          <a:p>
            <a:pPr algn="ctr"/>
            <a:endParaRPr lang="ro-RO" dirty="0"/>
          </a:p>
          <a:p>
            <a:pPr algn="ctr"/>
            <a:endParaRPr lang="ro-RO" dirty="0"/>
          </a:p>
          <a:p>
            <a:pPr algn="ctr"/>
            <a:endParaRPr lang="ro-RO" dirty="0"/>
          </a:p>
          <a:p>
            <a:pPr algn="ctr"/>
            <a:endParaRPr lang="ro-RO" dirty="0"/>
          </a:p>
          <a:p>
            <a:pPr algn="ctr"/>
            <a:endParaRPr lang="ro-RO" dirty="0"/>
          </a:p>
        </p:txBody>
      </p:sp>
    </p:spTree>
    <p:extLst>
      <p:ext uri="{BB962C8B-B14F-4D97-AF65-F5344CB8AC3E}">
        <p14:creationId xmlns:p14="http://schemas.microsoft.com/office/powerpoint/2010/main" val="111241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5295E458-9BE6-DEB5-CA42-83386C1B03EA}"/>
              </a:ext>
            </a:extLst>
          </p:cNvPr>
          <p:cNvSpPr>
            <a:spLocks noGrp="1"/>
          </p:cNvSpPr>
          <p:nvPr>
            <p:ph idx="1"/>
          </p:nvPr>
        </p:nvSpPr>
        <p:spPr>
          <a:xfrm>
            <a:off x="1374059" y="727587"/>
            <a:ext cx="9601196" cy="5610397"/>
          </a:xfrm>
        </p:spPr>
        <p:txBody>
          <a:bodyPr>
            <a:normAutofit/>
          </a:bodyPr>
          <a:lstStyle/>
          <a:p>
            <a:pPr marL="0" indent="0">
              <a:buNone/>
            </a:pPr>
            <a:r>
              <a:rPr lang="en-US" b="1" dirty="0"/>
              <a:t>Continue the given sentences :</a:t>
            </a:r>
            <a:endParaRPr lang="ro-RO" b="1" dirty="0"/>
          </a:p>
          <a:p>
            <a:r>
              <a:rPr lang="en-US" dirty="0"/>
              <a:t>a. Any comment or photo posted...............................................</a:t>
            </a:r>
            <a:r>
              <a:rPr lang="ro-RO" dirty="0"/>
              <a:t>.....</a:t>
            </a:r>
          </a:p>
          <a:p>
            <a:r>
              <a:rPr lang="en-US" dirty="0"/>
              <a:t>b. Even if others are mean, I......................................................</a:t>
            </a:r>
            <a:r>
              <a:rPr lang="ro-RO" dirty="0"/>
              <a:t>......</a:t>
            </a:r>
          </a:p>
          <a:p>
            <a:r>
              <a:rPr lang="en-US" dirty="0"/>
              <a:t>c. Online aggression................................................</a:t>
            </a:r>
            <a:r>
              <a:rPr lang="ro-RO" dirty="0"/>
              <a:t>......</a:t>
            </a:r>
            <a:r>
              <a:rPr lang="en-US" dirty="0"/>
              <a:t>...............</a:t>
            </a:r>
            <a:r>
              <a:rPr lang="ro-RO" dirty="0"/>
              <a:t>.....</a:t>
            </a:r>
          </a:p>
          <a:p>
            <a:r>
              <a:rPr lang="en-US" dirty="0"/>
              <a:t>d. I don't say online.............................................</a:t>
            </a:r>
            <a:r>
              <a:rPr lang="ro-RO" dirty="0"/>
              <a:t>....</a:t>
            </a:r>
            <a:r>
              <a:rPr lang="en-US" dirty="0"/>
              <a:t>...................</a:t>
            </a:r>
            <a:r>
              <a:rPr lang="ro-RO" dirty="0"/>
              <a:t>.......</a:t>
            </a:r>
          </a:p>
          <a:p>
            <a:r>
              <a:rPr lang="en-US" dirty="0"/>
              <a:t>e. When I feel in danger on the Internet,.......................................</a:t>
            </a:r>
            <a:endParaRPr lang="ro-RO" dirty="0"/>
          </a:p>
          <a:p>
            <a:r>
              <a:rPr lang="en-US" dirty="0"/>
              <a:t>f. Before you post something...................................................</a:t>
            </a:r>
            <a:r>
              <a:rPr lang="ro-RO" dirty="0"/>
              <a:t>.......</a:t>
            </a:r>
          </a:p>
          <a:p>
            <a:r>
              <a:rPr lang="en-US" dirty="0"/>
              <a:t>g. If someone bothers me online................................................</a:t>
            </a:r>
            <a:r>
              <a:rPr lang="ro-RO" dirty="0"/>
              <a:t>.....</a:t>
            </a:r>
          </a:p>
          <a:p>
            <a:r>
              <a:rPr lang="en-US" dirty="0"/>
              <a:t>h. Personal data are................................................... ............</a:t>
            </a:r>
            <a:r>
              <a:rPr lang="ro-RO" dirty="0"/>
              <a:t>...........</a:t>
            </a:r>
          </a:p>
          <a:p>
            <a:r>
              <a:rPr lang="en-US" dirty="0" err="1"/>
              <a:t>i</a:t>
            </a:r>
            <a:r>
              <a:rPr lang="en-US" dirty="0"/>
              <a:t>. If someone I don't know asks for my address and phone number................................... ............................................</a:t>
            </a:r>
            <a:r>
              <a:rPr lang="ro-RO" dirty="0"/>
              <a:t>................</a:t>
            </a:r>
          </a:p>
        </p:txBody>
      </p:sp>
    </p:spTree>
    <p:extLst>
      <p:ext uri="{BB962C8B-B14F-4D97-AF65-F5344CB8AC3E}">
        <p14:creationId xmlns:p14="http://schemas.microsoft.com/office/powerpoint/2010/main" val="364844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colțuri diagonale rotunjite 3">
            <a:extLst>
              <a:ext uri="{FF2B5EF4-FFF2-40B4-BE49-F238E27FC236}">
                <a16:creationId xmlns:a16="http://schemas.microsoft.com/office/drawing/2014/main" id="{24E73AE8-2693-628D-790C-7D09B25E5D41}"/>
              </a:ext>
            </a:extLst>
          </p:cNvPr>
          <p:cNvSpPr/>
          <p:nvPr/>
        </p:nvSpPr>
        <p:spPr>
          <a:xfrm>
            <a:off x="4375361" y="3269839"/>
            <a:ext cx="4102513" cy="1563330"/>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ro-RO" sz="2800" dirty="0">
                <a:ln w="0"/>
                <a:solidFill>
                  <a:srgbClr val="FF0000"/>
                </a:solidFill>
                <a:effectLst>
                  <a:outerShdw blurRad="38100" dist="19050" dir="2700000" algn="tl" rotWithShape="0">
                    <a:schemeClr val="dk1">
                      <a:alpha val="40000"/>
                    </a:schemeClr>
                  </a:outerShdw>
                </a:effectLst>
                <a:latin typeface="Arial Rounded MT Bold" panose="020F0704030504030204" pitchFamily="34" charset="0"/>
              </a:rPr>
              <a:t>E</a:t>
            </a:r>
            <a:r>
              <a:rPr lang="fr-FR" sz="2800" dirty="0" err="1">
                <a:ln w="0"/>
                <a:solidFill>
                  <a:srgbClr val="FF0000"/>
                </a:solidFill>
                <a:effectLst>
                  <a:outerShdw blurRad="38100" dist="19050" dir="2700000" algn="tl" rotWithShape="0">
                    <a:schemeClr val="dk1">
                      <a:alpha val="40000"/>
                    </a:schemeClr>
                  </a:outerShdw>
                </a:effectLst>
                <a:latin typeface="Arial Rounded MT Bold" panose="020F0704030504030204" pitchFamily="34" charset="0"/>
              </a:rPr>
              <a:t>tes-vous</a:t>
            </a:r>
            <a:r>
              <a:rPr lang="fr-FR" sz="2800" dirty="0">
                <a:ln w="0"/>
                <a:solidFill>
                  <a:srgbClr val="FF0000"/>
                </a:solidFill>
                <a:effectLst>
                  <a:outerShdw blurRad="38100" dist="19050" dir="2700000" algn="tl" rotWithShape="0">
                    <a:schemeClr val="dk1">
                      <a:alpha val="40000"/>
                    </a:schemeClr>
                  </a:outerShdw>
                </a:effectLst>
                <a:latin typeface="Arial Rounded MT Bold" panose="020F0704030504030204" pitchFamily="34" charset="0"/>
              </a:rPr>
              <a:t> vraiment attentif</a:t>
            </a:r>
            <a:r>
              <a:rPr lang="ro-RO" sz="2800" dirty="0">
                <a:ln w="0"/>
                <a:solidFill>
                  <a:srgbClr val="FF0000"/>
                </a:solidFill>
                <a:effectLst>
                  <a:outerShdw blurRad="38100" dist="19050" dir="2700000" algn="tl" rotWithShape="0">
                    <a:schemeClr val="dk1">
                      <a:alpha val="40000"/>
                    </a:schemeClr>
                  </a:outerShdw>
                </a:effectLst>
                <a:latin typeface="Arial Rounded MT Bold" panose="020F0704030504030204" pitchFamily="34" charset="0"/>
              </a:rPr>
              <a:t>s</a:t>
            </a:r>
            <a:r>
              <a:rPr lang="fr-FR" sz="2800" dirty="0">
                <a:ln w="0"/>
                <a:solidFill>
                  <a:srgbClr val="FF0000"/>
                </a:solidFill>
                <a:effectLst>
                  <a:outerShdw blurRad="38100" dist="19050" dir="2700000" algn="tl" rotWithShape="0">
                    <a:schemeClr val="dk1">
                      <a:alpha val="40000"/>
                    </a:schemeClr>
                  </a:outerShdw>
                </a:effectLst>
                <a:latin typeface="Arial Rounded MT Bold" panose="020F0704030504030204" pitchFamily="34" charset="0"/>
              </a:rPr>
              <a:t> à votre sécurité numérique ?</a:t>
            </a:r>
            <a:endParaRPr lang="ro-RO" sz="2800" dirty="0">
              <a:ln w="0"/>
              <a:solidFill>
                <a:srgbClr val="FF0000"/>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5" name="Săgeată: dreapta 4">
            <a:extLst>
              <a:ext uri="{FF2B5EF4-FFF2-40B4-BE49-F238E27FC236}">
                <a16:creationId xmlns:a16="http://schemas.microsoft.com/office/drawing/2014/main" id="{20436065-F956-5190-D8A5-B4C28A56E3E4}"/>
              </a:ext>
            </a:extLst>
          </p:cNvPr>
          <p:cNvSpPr/>
          <p:nvPr/>
        </p:nvSpPr>
        <p:spPr>
          <a:xfrm>
            <a:off x="285140" y="132736"/>
            <a:ext cx="3873909" cy="156332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dirty="0">
                <a:solidFill>
                  <a:schemeClr val="tx1"/>
                </a:solidFill>
              </a:rPr>
              <a:t>Adopte</a:t>
            </a:r>
            <a:r>
              <a:rPr lang="ro-RO" sz="2000" dirty="0">
                <a:solidFill>
                  <a:schemeClr val="tx1"/>
                </a:solidFill>
              </a:rPr>
              <a:t>z </a:t>
            </a:r>
            <a:r>
              <a:rPr lang="fr-FR" sz="2000" dirty="0">
                <a:solidFill>
                  <a:schemeClr val="tx1"/>
                </a:solidFill>
              </a:rPr>
              <a:t>une politique de mot de passe rigoureuse</a:t>
            </a:r>
            <a:endParaRPr lang="ro-RO" sz="2000" dirty="0">
              <a:solidFill>
                <a:schemeClr val="tx1"/>
              </a:solidFill>
            </a:endParaRPr>
          </a:p>
        </p:txBody>
      </p:sp>
      <p:sp>
        <p:nvSpPr>
          <p:cNvPr id="6" name="Săgeată: stânga 5">
            <a:extLst>
              <a:ext uri="{FF2B5EF4-FFF2-40B4-BE49-F238E27FC236}">
                <a16:creationId xmlns:a16="http://schemas.microsoft.com/office/drawing/2014/main" id="{2814E656-E86F-ACA1-C238-41CCC170F25F}"/>
              </a:ext>
            </a:extLst>
          </p:cNvPr>
          <p:cNvSpPr/>
          <p:nvPr/>
        </p:nvSpPr>
        <p:spPr>
          <a:xfrm>
            <a:off x="8114075" y="39481"/>
            <a:ext cx="3755922" cy="156333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b="1" dirty="0" err="1"/>
              <a:t>Sauvegardez</a:t>
            </a:r>
            <a:r>
              <a:rPr lang="ro-RO" b="1" dirty="0"/>
              <a:t> </a:t>
            </a:r>
            <a:r>
              <a:rPr lang="ro-RO" b="1" dirty="0" err="1"/>
              <a:t>vos</a:t>
            </a:r>
            <a:r>
              <a:rPr lang="ro-RO" b="1" dirty="0"/>
              <a:t> </a:t>
            </a:r>
            <a:r>
              <a:rPr lang="ro-RO" b="1" dirty="0" err="1"/>
              <a:t>données</a:t>
            </a:r>
            <a:r>
              <a:rPr lang="ro-RO" b="1" dirty="0"/>
              <a:t> </a:t>
            </a:r>
            <a:r>
              <a:rPr lang="ro-RO" b="1" dirty="0" err="1"/>
              <a:t>régulièrement</a:t>
            </a:r>
            <a:endParaRPr lang="ro-RO" b="1" dirty="0"/>
          </a:p>
        </p:txBody>
      </p:sp>
      <p:sp>
        <p:nvSpPr>
          <p:cNvPr id="7" name="Schemă logică: decizie 6">
            <a:extLst>
              <a:ext uri="{FF2B5EF4-FFF2-40B4-BE49-F238E27FC236}">
                <a16:creationId xmlns:a16="http://schemas.microsoft.com/office/drawing/2014/main" id="{D7151A5E-4730-09BE-6C65-A050DEFE31E3}"/>
              </a:ext>
            </a:extLst>
          </p:cNvPr>
          <p:cNvSpPr/>
          <p:nvPr/>
        </p:nvSpPr>
        <p:spPr>
          <a:xfrm>
            <a:off x="476870" y="4306529"/>
            <a:ext cx="4483510" cy="2418735"/>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2000" b="1" dirty="0"/>
              <a:t>P</a:t>
            </a:r>
            <a:r>
              <a:rPr lang="fr-FR" sz="2000" b="1" dirty="0" err="1"/>
              <a:t>rotége</a:t>
            </a:r>
            <a:r>
              <a:rPr lang="ro-RO" sz="2000" b="1" dirty="0"/>
              <a:t>z-</a:t>
            </a:r>
            <a:r>
              <a:rPr lang="ro-RO" sz="2000" b="1" dirty="0" err="1"/>
              <a:t>vous</a:t>
            </a:r>
            <a:r>
              <a:rPr lang="fr-FR" sz="2000" b="1" dirty="0"/>
              <a:t> des virus et autres logiciels malveillants</a:t>
            </a:r>
            <a:endParaRPr lang="ro-RO" sz="2000" b="1" dirty="0"/>
          </a:p>
        </p:txBody>
      </p:sp>
      <p:sp>
        <p:nvSpPr>
          <p:cNvPr id="8" name="Schemă logică: bandă perforată 7">
            <a:extLst>
              <a:ext uri="{FF2B5EF4-FFF2-40B4-BE49-F238E27FC236}">
                <a16:creationId xmlns:a16="http://schemas.microsoft.com/office/drawing/2014/main" id="{96802CC1-32E4-1D70-8B78-D98CEE4D9285}"/>
              </a:ext>
            </a:extLst>
          </p:cNvPr>
          <p:cNvSpPr/>
          <p:nvPr/>
        </p:nvSpPr>
        <p:spPr>
          <a:xfrm>
            <a:off x="299885" y="2152035"/>
            <a:ext cx="3460960" cy="2094271"/>
          </a:xfrm>
          <a:prstGeom prst="flowChartPunchedTap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000" b="1" dirty="0">
                <a:solidFill>
                  <a:schemeClr val="tx1"/>
                </a:solidFill>
              </a:rPr>
              <a:t>Évitez les réseaux Wifi publics ou inconnus</a:t>
            </a:r>
            <a:endParaRPr lang="ro-RO" sz="2000" b="1" dirty="0">
              <a:solidFill>
                <a:schemeClr val="tx1"/>
              </a:solidFill>
            </a:endParaRPr>
          </a:p>
        </p:txBody>
      </p:sp>
      <p:sp>
        <p:nvSpPr>
          <p:cNvPr id="9" name="Schemă logică: decizie 8">
            <a:extLst>
              <a:ext uri="{FF2B5EF4-FFF2-40B4-BE49-F238E27FC236}">
                <a16:creationId xmlns:a16="http://schemas.microsoft.com/office/drawing/2014/main" id="{E6DA6691-BD3C-4212-39FE-6DDF147FB6A9}"/>
              </a:ext>
            </a:extLst>
          </p:cNvPr>
          <p:cNvSpPr/>
          <p:nvPr/>
        </p:nvSpPr>
        <p:spPr>
          <a:xfrm>
            <a:off x="7887933" y="1499112"/>
            <a:ext cx="4208207" cy="2593259"/>
          </a:xfrm>
          <a:prstGeom prst="flowChartDecis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t>Évite</a:t>
            </a:r>
            <a:r>
              <a:rPr lang="ro-RO" sz="2000" b="1" dirty="0"/>
              <a:t>z</a:t>
            </a:r>
            <a:r>
              <a:rPr lang="fr-FR" sz="2000" b="1" dirty="0"/>
              <a:t> de naviguer sur des sites douteux ou illicites</a:t>
            </a:r>
            <a:endParaRPr lang="ro-RO" sz="2000" b="1" dirty="0"/>
          </a:p>
        </p:txBody>
      </p:sp>
      <p:sp>
        <p:nvSpPr>
          <p:cNvPr id="10" name="Schemă logică: bandă perforată 9">
            <a:extLst>
              <a:ext uri="{FF2B5EF4-FFF2-40B4-BE49-F238E27FC236}">
                <a16:creationId xmlns:a16="http://schemas.microsoft.com/office/drawing/2014/main" id="{BB83A1F1-F2BE-79C9-B305-F76E9BAF8E93}"/>
              </a:ext>
            </a:extLst>
          </p:cNvPr>
          <p:cNvSpPr/>
          <p:nvPr/>
        </p:nvSpPr>
        <p:spPr>
          <a:xfrm>
            <a:off x="8266471" y="4711801"/>
            <a:ext cx="3603526" cy="1892095"/>
          </a:xfrm>
          <a:prstGeom prst="flowChartPunchedTap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o-RO" sz="2000" b="1" dirty="0" err="1">
                <a:solidFill>
                  <a:srgbClr val="002060"/>
                </a:solidFill>
              </a:rPr>
              <a:t>Soyez</a:t>
            </a:r>
            <a:r>
              <a:rPr lang="fr-FR" sz="2000" b="1" dirty="0">
                <a:solidFill>
                  <a:srgbClr val="002060"/>
                </a:solidFill>
              </a:rPr>
              <a:t> vigilant lors du téléchargement d’un fichier</a:t>
            </a:r>
            <a:endParaRPr lang="ro-RO" sz="2000" b="1" dirty="0">
              <a:solidFill>
                <a:srgbClr val="002060"/>
              </a:solidFill>
            </a:endParaRPr>
          </a:p>
        </p:txBody>
      </p:sp>
      <p:sp>
        <p:nvSpPr>
          <p:cNvPr id="13" name="Inimă 12">
            <a:extLst>
              <a:ext uri="{FF2B5EF4-FFF2-40B4-BE49-F238E27FC236}">
                <a16:creationId xmlns:a16="http://schemas.microsoft.com/office/drawing/2014/main" id="{C8C8B2BF-F4A7-FA3A-F67E-282583E58753}"/>
              </a:ext>
            </a:extLst>
          </p:cNvPr>
          <p:cNvSpPr/>
          <p:nvPr/>
        </p:nvSpPr>
        <p:spPr>
          <a:xfrm>
            <a:off x="4571993" y="438764"/>
            <a:ext cx="3460960" cy="2707560"/>
          </a:xfrm>
          <a:prstGeom prst="hear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a:ln w="0"/>
                <a:solidFill>
                  <a:srgbClr val="FF0000"/>
                </a:solidFill>
                <a:effectLst>
                  <a:outerShdw blurRad="38100" dist="19050" dir="2700000" algn="tl" rotWithShape="0">
                    <a:schemeClr val="dk1">
                      <a:alpha val="40000"/>
                    </a:schemeClr>
                  </a:outerShdw>
                </a:effectLst>
              </a:rPr>
              <a:t>La journée internationale pour un Internet plus sûr</a:t>
            </a:r>
            <a:endParaRPr lang="ro-RO" sz="2000"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8266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ață zâmbitoare 3">
            <a:extLst>
              <a:ext uri="{FF2B5EF4-FFF2-40B4-BE49-F238E27FC236}">
                <a16:creationId xmlns:a16="http://schemas.microsoft.com/office/drawing/2014/main" id="{3B1F04F9-ACA0-B3D9-7205-47A51D0C29BF}"/>
              </a:ext>
            </a:extLst>
          </p:cNvPr>
          <p:cNvSpPr/>
          <p:nvPr/>
        </p:nvSpPr>
        <p:spPr>
          <a:xfrm>
            <a:off x="904567" y="589936"/>
            <a:ext cx="1779639" cy="1582993"/>
          </a:xfrm>
          <a:prstGeom prst="smileyFace">
            <a:avLst/>
          </a:prstGeom>
          <a:solidFill>
            <a:srgbClr val="FFFF00"/>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o-RO" dirty="0"/>
          </a:p>
        </p:txBody>
      </p:sp>
      <p:sp>
        <p:nvSpPr>
          <p:cNvPr id="5" name="Dreptunghi: colț îndoit 4">
            <a:extLst>
              <a:ext uri="{FF2B5EF4-FFF2-40B4-BE49-F238E27FC236}">
                <a16:creationId xmlns:a16="http://schemas.microsoft.com/office/drawing/2014/main" id="{B6735779-6EE8-5553-70DA-DA2A05F61B25}"/>
              </a:ext>
            </a:extLst>
          </p:cNvPr>
          <p:cNvSpPr/>
          <p:nvPr/>
        </p:nvSpPr>
        <p:spPr>
          <a:xfrm>
            <a:off x="3824748" y="294968"/>
            <a:ext cx="6282814" cy="1219201"/>
          </a:xfrm>
          <a:prstGeom prst="foldedCorner">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La journée internationale pour un Internet plus sûr. </a:t>
            </a:r>
            <a:endParaRPr lang="ro-RO" sz="2800" b="1" dirty="0">
              <a:solidFill>
                <a:srgbClr val="FF0000"/>
              </a:solidFill>
            </a:endParaRPr>
          </a:p>
        </p:txBody>
      </p:sp>
      <p:sp>
        <p:nvSpPr>
          <p:cNvPr id="6" name="Balon text: dreptunghi cu colțuri rotunjite 5">
            <a:extLst>
              <a:ext uri="{FF2B5EF4-FFF2-40B4-BE49-F238E27FC236}">
                <a16:creationId xmlns:a16="http://schemas.microsoft.com/office/drawing/2014/main" id="{CFF0B956-E86D-A69D-E975-FABB82AD944B}"/>
              </a:ext>
            </a:extLst>
          </p:cNvPr>
          <p:cNvSpPr/>
          <p:nvPr/>
        </p:nvSpPr>
        <p:spPr>
          <a:xfrm>
            <a:off x="486698" y="2743200"/>
            <a:ext cx="3136490" cy="2364658"/>
          </a:xfrm>
          <a:prstGeom prst="wedgeRoundRectCallout">
            <a:avLst/>
          </a:prstGeom>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3200" b="1" dirty="0">
                <a:solidFill>
                  <a:srgbClr val="FF0000"/>
                </a:solidFill>
              </a:rPr>
              <a:t>C</a:t>
            </a:r>
            <a:r>
              <a:rPr lang="fr-FR" sz="3200" b="1" dirty="0" err="1">
                <a:solidFill>
                  <a:srgbClr val="FF0000"/>
                </a:solidFill>
              </a:rPr>
              <a:t>onseils</a:t>
            </a:r>
            <a:r>
              <a:rPr lang="fr-FR" sz="3200" b="1" dirty="0">
                <a:solidFill>
                  <a:srgbClr val="FF0000"/>
                </a:solidFill>
              </a:rPr>
              <a:t> pour rester en sécurité sur Internet </a:t>
            </a:r>
            <a:endParaRPr lang="ro-RO" sz="3200" b="1" dirty="0">
              <a:solidFill>
                <a:srgbClr val="FF0000"/>
              </a:solidFill>
            </a:endParaRPr>
          </a:p>
        </p:txBody>
      </p:sp>
      <p:sp>
        <p:nvSpPr>
          <p:cNvPr id="7" name="Dreptunghi: colțuri de sus rotunjite 6">
            <a:extLst>
              <a:ext uri="{FF2B5EF4-FFF2-40B4-BE49-F238E27FC236}">
                <a16:creationId xmlns:a16="http://schemas.microsoft.com/office/drawing/2014/main" id="{91991D8C-15EC-9724-FE5A-C8701A84915C}"/>
              </a:ext>
            </a:extLst>
          </p:cNvPr>
          <p:cNvSpPr/>
          <p:nvPr/>
        </p:nvSpPr>
        <p:spPr>
          <a:xfrm>
            <a:off x="4513007" y="2172929"/>
            <a:ext cx="6037006" cy="3864078"/>
          </a:xfrm>
          <a:prstGeom prst="round2Same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b="1" dirty="0">
                <a:ln w="0"/>
                <a:solidFill>
                  <a:schemeClr val="bg2"/>
                </a:solidFill>
                <a:effectLst>
                  <a:outerShdw blurRad="38100" dist="19050" dir="2700000" algn="tl" rotWithShape="0">
                    <a:schemeClr val="dk1">
                      <a:alpha val="40000"/>
                    </a:schemeClr>
                  </a:outerShdw>
                </a:effectLst>
                <a:latin typeface="Algerian" panose="04020705040A02060702" pitchFamily="82" charset="0"/>
              </a:rPr>
              <a:t>Sécurisez vos appareils et vos comptes </a:t>
            </a:r>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r>
              <a:rPr lang="fr-FR" b="1" dirty="0">
                <a:ln w="0"/>
                <a:solidFill>
                  <a:schemeClr val="bg2"/>
                </a:solidFill>
                <a:effectLst>
                  <a:outerShdw blurRad="38100" dist="19050" dir="2700000" algn="tl" rotWithShape="0">
                    <a:schemeClr val="dk1">
                      <a:alpha val="40000"/>
                    </a:schemeClr>
                  </a:outerShdw>
                </a:effectLst>
                <a:latin typeface="Algerian" panose="04020705040A02060702" pitchFamily="82" charset="0"/>
              </a:rPr>
              <a:t>Méfiez-vous des escroqueries par hameçonnage</a:t>
            </a:r>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r>
              <a:rPr lang="fr-FR" b="1" dirty="0">
                <a:ln w="0"/>
                <a:solidFill>
                  <a:schemeClr val="bg2"/>
                </a:solidFill>
                <a:effectLst>
                  <a:outerShdw blurRad="38100" dist="19050" dir="2700000" algn="tl" rotWithShape="0">
                    <a:schemeClr val="dk1">
                      <a:alpha val="40000"/>
                    </a:schemeClr>
                  </a:outerShdw>
                </a:effectLst>
                <a:latin typeface="Algerian" panose="04020705040A02060702" pitchFamily="82" charset="0"/>
              </a:rPr>
              <a:t>Utilisez des connexions Wi-Fi sécurisées </a:t>
            </a:r>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r>
              <a:rPr lang="fr-FR" b="1" dirty="0">
                <a:ln w="0"/>
                <a:solidFill>
                  <a:schemeClr val="bg2"/>
                </a:solidFill>
                <a:effectLst>
                  <a:outerShdw blurRad="38100" dist="19050" dir="2700000" algn="tl" rotWithShape="0">
                    <a:schemeClr val="dk1">
                      <a:alpha val="40000"/>
                    </a:schemeClr>
                  </a:outerShdw>
                </a:effectLst>
                <a:latin typeface="Algerian" panose="04020705040A02060702" pitchFamily="82" charset="0"/>
              </a:rPr>
              <a:t>Adoptez des habitudes sûres en matière de médias sociaux</a:t>
            </a:r>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r>
              <a:rPr lang="fr-FR" b="1" dirty="0">
                <a:ln w="0"/>
                <a:solidFill>
                  <a:schemeClr val="bg2"/>
                </a:solidFill>
                <a:effectLst>
                  <a:outerShdw blurRad="38100" dist="19050" dir="2700000" algn="tl" rotWithShape="0">
                    <a:schemeClr val="dk1">
                      <a:alpha val="40000"/>
                    </a:schemeClr>
                  </a:outerShdw>
                </a:effectLst>
                <a:latin typeface="Algerian" panose="04020705040A02060702" pitchFamily="82" charset="0"/>
              </a:rPr>
              <a:t> </a:t>
            </a:r>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r>
              <a:rPr lang="ro-RO" b="1" dirty="0" err="1">
                <a:ln w="0"/>
                <a:solidFill>
                  <a:schemeClr val="bg2"/>
                </a:solidFill>
                <a:effectLst>
                  <a:outerShdw blurRad="38100" dist="19050" dir="2700000" algn="tl" rotWithShape="0">
                    <a:schemeClr val="dk1">
                      <a:alpha val="40000"/>
                    </a:schemeClr>
                  </a:outerShdw>
                </a:effectLst>
                <a:latin typeface="Algerian" panose="04020705040A02060702" pitchFamily="82" charset="0"/>
              </a:rPr>
              <a:t>Renseignez-vous</a:t>
            </a:r>
            <a:r>
              <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rPr>
              <a:t> sur la </a:t>
            </a:r>
            <a:r>
              <a:rPr lang="ro-RO" b="1" dirty="0" err="1">
                <a:ln w="0"/>
                <a:solidFill>
                  <a:schemeClr val="bg2"/>
                </a:solidFill>
                <a:effectLst>
                  <a:outerShdw blurRad="38100" dist="19050" dir="2700000" algn="tl" rotWithShape="0">
                    <a:schemeClr val="dk1">
                      <a:alpha val="40000"/>
                    </a:schemeClr>
                  </a:outerShdw>
                </a:effectLst>
                <a:latin typeface="Algerian" panose="04020705040A02060702" pitchFamily="82" charset="0"/>
              </a:rPr>
              <a:t>cybersécurité</a:t>
            </a:r>
            <a:endParaRPr lang="ro-RO" b="1" dirty="0">
              <a:ln w="0"/>
              <a:solidFill>
                <a:schemeClr val="bg2"/>
              </a:solidFill>
              <a:effectLst>
                <a:outerShdw blurRad="38100" dist="19050" dir="2700000" algn="tl" rotWithShape="0">
                  <a:schemeClr val="dk1">
                    <a:alpha val="40000"/>
                  </a:schemeClr>
                </a:outerShdw>
              </a:effectLst>
              <a:latin typeface="Algerian" panose="04020705040A02060702" pitchFamily="82" charset="0"/>
            </a:endParaRPr>
          </a:p>
          <a:p>
            <a:pPr algn="ctr"/>
            <a:endParaRPr lang="ro-RO" dirty="0"/>
          </a:p>
          <a:p>
            <a:pPr algn="ctr"/>
            <a:endParaRPr lang="ro-RO" dirty="0"/>
          </a:p>
        </p:txBody>
      </p:sp>
    </p:spTree>
    <p:extLst>
      <p:ext uri="{BB962C8B-B14F-4D97-AF65-F5344CB8AC3E}">
        <p14:creationId xmlns:p14="http://schemas.microsoft.com/office/powerpoint/2010/main" val="272476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hemă logică: bandă perforată 3">
            <a:extLst>
              <a:ext uri="{FF2B5EF4-FFF2-40B4-BE49-F238E27FC236}">
                <a16:creationId xmlns:a16="http://schemas.microsoft.com/office/drawing/2014/main" id="{7FFF64AA-3061-E472-76B3-D79A4EC9D64D}"/>
              </a:ext>
            </a:extLst>
          </p:cNvPr>
          <p:cNvSpPr/>
          <p:nvPr/>
        </p:nvSpPr>
        <p:spPr>
          <a:xfrm>
            <a:off x="3893575" y="110509"/>
            <a:ext cx="4109884" cy="1579819"/>
          </a:xfrm>
          <a:prstGeom prst="flowChartPunchedTape">
            <a:avLst/>
          </a:prstGeom>
          <a:scene3d>
            <a:camera prst="isometricOffAxis2Left"/>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solidFill>
                  <a:srgbClr val="FF0000"/>
                </a:solidFill>
              </a:rPr>
              <a:t>Que faites-vous exactement pour être en sécurité sur Internet ?</a:t>
            </a:r>
            <a:endParaRPr lang="ro-RO" sz="2000" b="1" dirty="0">
              <a:solidFill>
                <a:srgbClr val="FF0000"/>
              </a:solidFill>
            </a:endParaRPr>
          </a:p>
        </p:txBody>
      </p:sp>
      <p:sp>
        <p:nvSpPr>
          <p:cNvPr id="6" name="Balon text: dreptunghi cu colțuri rotunjite 5">
            <a:extLst>
              <a:ext uri="{FF2B5EF4-FFF2-40B4-BE49-F238E27FC236}">
                <a16:creationId xmlns:a16="http://schemas.microsoft.com/office/drawing/2014/main" id="{0DF3A79E-D2DC-AE1D-5FCB-45F6DB015338}"/>
              </a:ext>
            </a:extLst>
          </p:cNvPr>
          <p:cNvSpPr/>
          <p:nvPr/>
        </p:nvSpPr>
        <p:spPr>
          <a:xfrm>
            <a:off x="221233" y="1481186"/>
            <a:ext cx="4473676" cy="242682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Je protège mes comptes de médias sociaux. J’avoue que je passe beaucoup de temps sur les réseaux sociaux, mais je sais que je dois être vigilant sur </a:t>
            </a:r>
            <a:r>
              <a:rPr lang="ro-RO" dirty="0" err="1"/>
              <a:t>mes</a:t>
            </a:r>
            <a:r>
              <a:rPr lang="fr-FR" dirty="0"/>
              <a:t> informations personnelles et les informations que je partage.</a:t>
            </a:r>
            <a:endParaRPr lang="ro-RO" dirty="0"/>
          </a:p>
          <a:p>
            <a:pPr algn="ctr"/>
            <a:r>
              <a:rPr lang="ro-RO" dirty="0"/>
              <a:t>( R.A.)</a:t>
            </a:r>
          </a:p>
        </p:txBody>
      </p:sp>
      <p:sp>
        <p:nvSpPr>
          <p:cNvPr id="7" name="Balon text: dreptunghi cu colțuri rotunjite 6">
            <a:extLst>
              <a:ext uri="{FF2B5EF4-FFF2-40B4-BE49-F238E27FC236}">
                <a16:creationId xmlns:a16="http://schemas.microsoft.com/office/drawing/2014/main" id="{972D6D41-02F8-A9DB-B7C1-EF4891F7197D}"/>
              </a:ext>
            </a:extLst>
          </p:cNvPr>
          <p:cNvSpPr/>
          <p:nvPr/>
        </p:nvSpPr>
        <p:spPr>
          <a:xfrm>
            <a:off x="8057533" y="147585"/>
            <a:ext cx="3544532" cy="1579819"/>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dirty="0"/>
              <a:t>Je choisis un mot de passe fort pour les comptes en ligne, je définis un mot de passe aussi complexe que possible.</a:t>
            </a:r>
            <a:endParaRPr lang="ro-RO" dirty="0"/>
          </a:p>
          <a:p>
            <a:pPr algn="ctr"/>
            <a:r>
              <a:rPr lang="ro-RO" dirty="0"/>
              <a:t>( V.K.)</a:t>
            </a:r>
            <a:endParaRPr lang="fr-FR" dirty="0"/>
          </a:p>
        </p:txBody>
      </p:sp>
      <p:sp>
        <p:nvSpPr>
          <p:cNvPr id="8" name="Balon text: dreptunghi cu colțuri rotunjite 7">
            <a:extLst>
              <a:ext uri="{FF2B5EF4-FFF2-40B4-BE49-F238E27FC236}">
                <a16:creationId xmlns:a16="http://schemas.microsoft.com/office/drawing/2014/main" id="{8CBF9762-1853-ADD9-F232-EE19986F0456}"/>
              </a:ext>
            </a:extLst>
          </p:cNvPr>
          <p:cNvSpPr/>
          <p:nvPr/>
        </p:nvSpPr>
        <p:spPr>
          <a:xfrm>
            <a:off x="221233" y="4532616"/>
            <a:ext cx="3765755" cy="1579819"/>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J</a:t>
            </a:r>
            <a:r>
              <a:rPr lang="ro-RO" dirty="0"/>
              <a:t>e</a:t>
            </a:r>
            <a:r>
              <a:rPr lang="fr-FR" dirty="0"/>
              <a:t> défini</a:t>
            </a:r>
            <a:r>
              <a:rPr lang="ro-RO" dirty="0"/>
              <a:t>s</a:t>
            </a:r>
            <a:r>
              <a:rPr lang="fr-FR" dirty="0"/>
              <a:t> des mots de passe complexes qui incluent des lettres majuscules et minuscules, des chiffres et des symboles.</a:t>
            </a:r>
            <a:endParaRPr lang="ro-RO" dirty="0"/>
          </a:p>
          <a:p>
            <a:pPr algn="ctr"/>
            <a:r>
              <a:rPr lang="ro-RO" dirty="0"/>
              <a:t>(V.R.)</a:t>
            </a:r>
          </a:p>
        </p:txBody>
      </p:sp>
      <p:sp>
        <p:nvSpPr>
          <p:cNvPr id="9" name="Balon text: dreptunghi cu colțuri rotunjite 8">
            <a:extLst>
              <a:ext uri="{FF2B5EF4-FFF2-40B4-BE49-F238E27FC236}">
                <a16:creationId xmlns:a16="http://schemas.microsoft.com/office/drawing/2014/main" id="{E976AEDD-0D86-CF8A-5776-3AF85C390207}"/>
              </a:ext>
            </a:extLst>
          </p:cNvPr>
          <p:cNvSpPr/>
          <p:nvPr/>
        </p:nvSpPr>
        <p:spPr>
          <a:xfrm>
            <a:off x="5179145" y="2009261"/>
            <a:ext cx="3057832" cy="1579819"/>
          </a:xfrm>
          <a:prstGeom prst="wedgeRoundRect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Je n’utilise pas de dates de naissance ou de noms – ni les miens ni ceux de mes proches.</a:t>
            </a:r>
            <a:endParaRPr lang="ro-RO" dirty="0">
              <a:solidFill>
                <a:schemeClr val="tx1"/>
              </a:solidFill>
            </a:endParaRPr>
          </a:p>
          <a:p>
            <a:pPr algn="ctr"/>
            <a:r>
              <a:rPr lang="ro-RO" dirty="0">
                <a:solidFill>
                  <a:schemeClr val="tx1"/>
                </a:solidFill>
              </a:rPr>
              <a:t>(S.A)</a:t>
            </a:r>
          </a:p>
        </p:txBody>
      </p:sp>
      <p:sp>
        <p:nvSpPr>
          <p:cNvPr id="10" name="Balon text: dreptunghi cu colțuri rotunjite 9">
            <a:extLst>
              <a:ext uri="{FF2B5EF4-FFF2-40B4-BE49-F238E27FC236}">
                <a16:creationId xmlns:a16="http://schemas.microsoft.com/office/drawing/2014/main" id="{50321F0D-45A2-D255-9F21-0127F8641F4B}"/>
              </a:ext>
            </a:extLst>
          </p:cNvPr>
          <p:cNvSpPr/>
          <p:nvPr/>
        </p:nvSpPr>
        <p:spPr>
          <a:xfrm>
            <a:off x="4327426" y="3908014"/>
            <a:ext cx="2455605" cy="2315805"/>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Je change constamment et fréquemment mes mots de passe</a:t>
            </a:r>
            <a:endParaRPr lang="ro-RO" dirty="0"/>
          </a:p>
          <a:p>
            <a:pPr algn="ctr"/>
            <a:r>
              <a:rPr lang="ro-RO" dirty="0"/>
              <a:t>(B.V.)</a:t>
            </a:r>
            <a:r>
              <a:rPr lang="fr-FR" dirty="0"/>
              <a:t> </a:t>
            </a:r>
            <a:endParaRPr lang="ro-RO" dirty="0"/>
          </a:p>
        </p:txBody>
      </p:sp>
      <p:sp>
        <p:nvSpPr>
          <p:cNvPr id="11" name="Balon text: dreptunghi cu colțuri rotunjite 10">
            <a:extLst>
              <a:ext uri="{FF2B5EF4-FFF2-40B4-BE49-F238E27FC236}">
                <a16:creationId xmlns:a16="http://schemas.microsoft.com/office/drawing/2014/main" id="{4FAC4E96-56D9-0090-DFD2-DEFE612BDF30}"/>
              </a:ext>
            </a:extLst>
          </p:cNvPr>
          <p:cNvSpPr/>
          <p:nvPr/>
        </p:nvSpPr>
        <p:spPr>
          <a:xfrm>
            <a:off x="8721213" y="2174105"/>
            <a:ext cx="2880852" cy="1579819"/>
          </a:xfrm>
          <a:prstGeom prst="wedgeRoundRect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Je ne clique pas sur les liens suspects ! Même lorsqu’ils sont envoyés par quelqu’un que je connais</a:t>
            </a:r>
            <a:endParaRPr lang="ro-RO" dirty="0"/>
          </a:p>
        </p:txBody>
      </p:sp>
      <p:sp>
        <p:nvSpPr>
          <p:cNvPr id="12" name="Balon text: dreptunghi cu colțuri rotunjite 11">
            <a:extLst>
              <a:ext uri="{FF2B5EF4-FFF2-40B4-BE49-F238E27FC236}">
                <a16:creationId xmlns:a16="http://schemas.microsoft.com/office/drawing/2014/main" id="{8C56234C-0E48-410D-C875-75F2A987AE45}"/>
              </a:ext>
            </a:extLst>
          </p:cNvPr>
          <p:cNvSpPr/>
          <p:nvPr/>
        </p:nvSpPr>
        <p:spPr>
          <a:xfrm>
            <a:off x="7241459" y="4287373"/>
            <a:ext cx="4218038" cy="207030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r>
              <a:rPr lang="fr-FR" b="1" dirty="0">
                <a:solidFill>
                  <a:schemeClr val="bg2"/>
                </a:solidFill>
              </a:rPr>
              <a:t>Je ne donne pas trop de données personnelles car je suis conscient que cela peut être dangereux. Ces données peuvent facilement tomber entre de mauvaises mains et me mettre en danger</a:t>
            </a:r>
            <a:r>
              <a:rPr lang="ro-RO" b="1" dirty="0">
                <a:solidFill>
                  <a:schemeClr val="bg2"/>
                </a:solidFill>
              </a:rPr>
              <a:t>.</a:t>
            </a:r>
          </a:p>
          <a:p>
            <a:pPr algn="ctr"/>
            <a:r>
              <a:rPr lang="ro-RO" b="1" dirty="0">
                <a:solidFill>
                  <a:schemeClr val="bg2"/>
                </a:solidFill>
              </a:rPr>
              <a:t>(N.A.)</a:t>
            </a:r>
          </a:p>
        </p:txBody>
      </p:sp>
    </p:spTree>
    <p:extLst>
      <p:ext uri="{BB962C8B-B14F-4D97-AF65-F5344CB8AC3E}">
        <p14:creationId xmlns:p14="http://schemas.microsoft.com/office/powerpoint/2010/main" val="113601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lon text: dreptunghi cu colțuri rotunjite 3">
            <a:extLst>
              <a:ext uri="{FF2B5EF4-FFF2-40B4-BE49-F238E27FC236}">
                <a16:creationId xmlns:a16="http://schemas.microsoft.com/office/drawing/2014/main" id="{B63B4CA2-296C-5149-C01E-2E7BE276825A}"/>
              </a:ext>
            </a:extLst>
          </p:cNvPr>
          <p:cNvSpPr/>
          <p:nvPr/>
        </p:nvSpPr>
        <p:spPr>
          <a:xfrm>
            <a:off x="471948" y="2123768"/>
            <a:ext cx="6548284" cy="3805084"/>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sz="2000" b="1" dirty="0">
                <a:solidFill>
                  <a:schemeClr val="tx1"/>
                </a:solidFill>
              </a:rPr>
              <a:t>De nos jours, de plus en plus de notre vie quotidienne se déroule via Internet, il est de plus en plus important de faire attention aux informations que nous partageons en ligne. </a:t>
            </a:r>
            <a:endParaRPr lang="ro-RO" sz="2000" b="1" dirty="0">
              <a:solidFill>
                <a:schemeClr val="tx1"/>
              </a:solidFill>
            </a:endParaRPr>
          </a:p>
          <a:p>
            <a:pPr algn="ctr"/>
            <a:r>
              <a:rPr lang="fr-FR" sz="2000" b="1" dirty="0">
                <a:solidFill>
                  <a:schemeClr val="tx1"/>
                </a:solidFill>
              </a:rPr>
              <a:t>Je sais que lorsque je publie quelque chose en ligne, il peut être vu et utilisé par n’importe qui, ce qui me rend vulnérable à une utilisation abusive potentielle par d’autres personnes.</a:t>
            </a:r>
            <a:endParaRPr lang="ro-RO" sz="2000" b="1" dirty="0">
              <a:solidFill>
                <a:schemeClr val="tx1"/>
              </a:solidFill>
            </a:endParaRPr>
          </a:p>
          <a:p>
            <a:pPr algn="ctr"/>
            <a:r>
              <a:rPr lang="ro-RO" sz="2000" b="1" dirty="0">
                <a:solidFill>
                  <a:schemeClr val="tx1"/>
                </a:solidFill>
              </a:rPr>
              <a:t>(O.M.)</a:t>
            </a:r>
          </a:p>
        </p:txBody>
      </p:sp>
      <p:pic>
        <p:nvPicPr>
          <p:cNvPr id="5" name="Imagine 4">
            <a:extLst>
              <a:ext uri="{FF2B5EF4-FFF2-40B4-BE49-F238E27FC236}">
                <a16:creationId xmlns:a16="http://schemas.microsoft.com/office/drawing/2014/main" id="{1707AF34-DD5F-FA52-6A06-BF1138224E87}"/>
              </a:ext>
            </a:extLst>
          </p:cNvPr>
          <p:cNvPicPr>
            <a:picLocks noChangeAspect="1"/>
          </p:cNvPicPr>
          <p:nvPr/>
        </p:nvPicPr>
        <p:blipFill>
          <a:blip r:embed="rId2"/>
          <a:stretch>
            <a:fillRect/>
          </a:stretch>
        </p:blipFill>
        <p:spPr>
          <a:xfrm>
            <a:off x="3289157" y="26562"/>
            <a:ext cx="3731075" cy="2097206"/>
          </a:xfrm>
          <a:prstGeom prst="rect">
            <a:avLst/>
          </a:prstGeom>
        </p:spPr>
      </p:pic>
      <p:sp>
        <p:nvSpPr>
          <p:cNvPr id="6" name="Balon text: dreptunghi cu colțuri rotunjite 5">
            <a:extLst>
              <a:ext uri="{FF2B5EF4-FFF2-40B4-BE49-F238E27FC236}">
                <a16:creationId xmlns:a16="http://schemas.microsoft.com/office/drawing/2014/main" id="{9D1A934C-2A45-E763-2F44-161205738FCF}"/>
              </a:ext>
            </a:extLst>
          </p:cNvPr>
          <p:cNvSpPr/>
          <p:nvPr/>
        </p:nvSpPr>
        <p:spPr>
          <a:xfrm>
            <a:off x="8013289" y="570271"/>
            <a:ext cx="3028335" cy="513243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Internet est un outil incroyablement utile pour accéder à l’information. Cependant, lorsqu’il s’agit d’accéder à des sites Web sensibles, </a:t>
            </a:r>
          </a:p>
          <a:p>
            <a:pPr algn="ctr"/>
            <a:r>
              <a:rPr lang="fr-FR" sz="2000" b="1" dirty="0">
                <a:solidFill>
                  <a:schemeClr val="tx1"/>
                </a:solidFill>
              </a:rPr>
              <a:t> Je sais qu’il est important de prendre des mesures supplémentaires pour me protéger des pirates informatiques potentiels et des attaques malveillantes.</a:t>
            </a:r>
            <a:endParaRPr lang="ro-RO" sz="2000" b="1" dirty="0">
              <a:solidFill>
                <a:schemeClr val="tx1"/>
              </a:solidFill>
            </a:endParaRPr>
          </a:p>
          <a:p>
            <a:pPr algn="ctr"/>
            <a:r>
              <a:rPr lang="ro-RO" sz="2000" b="1" dirty="0">
                <a:solidFill>
                  <a:schemeClr val="tx1"/>
                </a:solidFill>
              </a:rPr>
              <a:t>(C.S.)</a:t>
            </a:r>
          </a:p>
        </p:txBody>
      </p:sp>
    </p:spTree>
    <p:extLst>
      <p:ext uri="{BB962C8B-B14F-4D97-AF65-F5344CB8AC3E}">
        <p14:creationId xmlns:p14="http://schemas.microsoft.com/office/powerpoint/2010/main" val="288112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AE7F2416-A3DE-DD5D-8BD5-E3F366FDB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2" y="333909"/>
            <a:ext cx="5500269" cy="3095091"/>
          </a:xfrm>
          <a:prstGeom prst="rect">
            <a:avLst/>
          </a:prstGeom>
        </p:spPr>
      </p:pic>
      <p:pic>
        <p:nvPicPr>
          <p:cNvPr id="7" name="Imagine 6">
            <a:extLst>
              <a:ext uri="{FF2B5EF4-FFF2-40B4-BE49-F238E27FC236}">
                <a16:creationId xmlns:a16="http://schemas.microsoft.com/office/drawing/2014/main" id="{D26CC5A7-B75F-66BE-9E41-4FC967DF1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954" y="2602723"/>
            <a:ext cx="5789060" cy="3126696"/>
          </a:xfrm>
          <a:prstGeom prst="rect">
            <a:avLst/>
          </a:prstGeom>
        </p:spPr>
      </p:pic>
      <p:sp>
        <p:nvSpPr>
          <p:cNvPr id="10" name="Dreptunghi 9">
            <a:extLst>
              <a:ext uri="{FF2B5EF4-FFF2-40B4-BE49-F238E27FC236}">
                <a16:creationId xmlns:a16="http://schemas.microsoft.com/office/drawing/2014/main" id="{B8B5FEDD-07B9-3F4F-3A27-CEE443342E7B}"/>
              </a:ext>
            </a:extLst>
          </p:cNvPr>
          <p:cNvSpPr/>
          <p:nvPr/>
        </p:nvSpPr>
        <p:spPr>
          <a:xfrm>
            <a:off x="5808954" y="403123"/>
            <a:ext cx="5789060" cy="1219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t>https://docs.google.com/forms/d/1C8DkHPS5oWS0vvM3igF4SuFH2cW8mc_lajNjR0Y8El8/edit?chromeless=1</a:t>
            </a:r>
            <a:endParaRPr lang="ro-RO" dirty="0"/>
          </a:p>
        </p:txBody>
      </p:sp>
    </p:spTree>
    <p:extLst>
      <p:ext uri="{BB962C8B-B14F-4D97-AF65-F5344CB8AC3E}">
        <p14:creationId xmlns:p14="http://schemas.microsoft.com/office/powerpoint/2010/main" val="399131140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aleri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Galerie">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Gallery</Template>
  <TotalTime>81</TotalTime>
  <Words>793</Words>
  <Application>Microsoft Office PowerPoint</Application>
  <PresentationFormat>Ecran lat</PresentationFormat>
  <Paragraphs>81</Paragraphs>
  <Slides>10</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10</vt:i4>
      </vt:variant>
    </vt:vector>
  </HeadingPairs>
  <TitlesOfParts>
    <vt:vector size="18" baseType="lpstr">
      <vt:lpstr>Algerian</vt:lpstr>
      <vt:lpstr>Arial</vt:lpstr>
      <vt:lpstr>Arial Rounded MT Bold</vt:lpstr>
      <vt:lpstr>Century Gothic</vt:lpstr>
      <vt:lpstr>Palatino Linotype</vt:lpstr>
      <vt:lpstr>Wingdings 3</vt:lpstr>
      <vt:lpstr>Galerie</vt:lpstr>
      <vt:lpstr>Ion</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Lenovo</cp:lastModifiedBy>
  <cp:revision>14</cp:revision>
  <dcterms:created xsi:type="dcterms:W3CDTF">2024-06-22T06:12:59Z</dcterms:created>
  <dcterms:modified xsi:type="dcterms:W3CDTF">2024-06-22T15:47:20Z</dcterms:modified>
</cp:coreProperties>
</file>